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69" r:id="rId3"/>
    <p:sldId id="267" r:id="rId4"/>
    <p:sldId id="276" r:id="rId5"/>
    <p:sldId id="277" r:id="rId6"/>
    <p:sldId id="278" r:id="rId7"/>
    <p:sldId id="268" r:id="rId8"/>
  </p:sldIdLst>
  <p:sldSz cx="12192000" cy="6858000"/>
  <p:notesSz cx="6858000" cy="12192000"/>
  <p:embeddedFontLst>
    <p:embeddedFont>
      <p:font typeface="MiSans" panose="02010600030101010101" charset="-122"/>
      <p:regular r:id="rId1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3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3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1252985" y="1187259"/>
            <a:ext cx="10372090" cy="14711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1400" dirty="0"/>
              <a:t>企业</a:t>
            </a:r>
            <a:r>
              <a:rPr lang="zh-CN" altLang="en-US" sz="1400" dirty="0">
                <a:cs typeface="Arial" panose="020B0604020202020204" pitchFamily="34" charset="0"/>
              </a:rPr>
              <a:t>中文</a:t>
            </a:r>
            <a:r>
              <a:rPr lang="zh-CN" altLang="en-US" sz="1400"/>
              <a:t>全</a:t>
            </a:r>
            <a:r>
              <a:rPr lang="zh-CN" altLang="en-US" sz="1400" smtClean="0"/>
              <a:t>称</a:t>
            </a:r>
            <a:r>
              <a:rPr lang="az-Cyrl-AZ" altLang="zh-CN" sz="1400"/>
              <a:t>Полное название предприятия на китайском языке</a:t>
            </a:r>
            <a:r>
              <a:rPr lang="az-Cyrl-AZ" altLang="zh-CN" sz="1400" smtClean="0"/>
              <a:t>:</a:t>
            </a:r>
            <a:r>
              <a:rPr lang="zh-CN" altLang="en-US" sz="1400" smtClean="0"/>
              <a:t>：</a:t>
            </a:r>
            <a:r>
              <a:rPr lang="en-US" altLang="zh-CN" sz="1400" dirty="0"/>
              <a:t>XXXXXXXXXXXXXXX</a:t>
            </a:r>
          </a:p>
          <a:p>
            <a:pPr>
              <a:lnSpc>
                <a:spcPct val="160000"/>
              </a:lnSpc>
            </a:pPr>
            <a:r>
              <a:rPr lang="zh-CN" altLang="en-US" sz="1400" dirty="0"/>
              <a:t>企业英文</a:t>
            </a:r>
            <a:r>
              <a:rPr lang="zh-CN" altLang="en-US" sz="1400"/>
              <a:t>全</a:t>
            </a:r>
            <a:r>
              <a:rPr lang="zh-CN" altLang="en-US" sz="1400" smtClean="0"/>
              <a:t>称</a:t>
            </a:r>
            <a:r>
              <a:rPr lang="az-Cyrl-AZ" altLang="zh-CN" sz="1400"/>
              <a:t>Полное название компании на английском языке </a:t>
            </a:r>
            <a:r>
              <a:rPr lang="zh-CN" altLang="en-US" sz="1400" smtClean="0"/>
              <a:t>：</a:t>
            </a:r>
            <a:endParaRPr lang="en-US" altLang="zh-CN" sz="1400" smtClean="0"/>
          </a:p>
          <a:p>
            <a:pPr>
              <a:lnSpc>
                <a:spcPct val="160000"/>
              </a:lnSpc>
            </a:pPr>
            <a:r>
              <a:rPr lang="en-US" altLang="zh-CN" sz="1400" smtClean="0"/>
              <a:t>XXXXXXXXXXXXXXX</a:t>
            </a:r>
            <a:endParaRPr lang="zh-CN" alt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1252985" y="344997"/>
            <a:ext cx="8789231" cy="8125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6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企业信息</a:t>
            </a:r>
            <a:r>
              <a:rPr lang="az-Cyrl-AZ" sz="26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Корпоративная информация</a:t>
            </a:r>
            <a:endParaRPr lang="en-US" sz="1600" dirty="0"/>
          </a:p>
        </p:txBody>
      </p:sp>
      <p:pic>
        <p:nvPicPr>
          <p:cNvPr id="9" name="图片 8" descr="post_object_image_20533506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42" y="2593694"/>
            <a:ext cx="5239062" cy="39060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438512" y="1245273"/>
            <a:ext cx="7115175" cy="14711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中文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名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称</a:t>
            </a:r>
            <a:r>
              <a:rPr lang="az-Cyrl-AZ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Китайское </a:t>
            </a:r>
            <a:r>
              <a:rPr lang="az-Cyrl-AZ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название:</a:t>
            </a:r>
          </a:p>
          <a:p>
            <a:pPr algn="just">
              <a:lnSpc>
                <a:spcPct val="160000"/>
              </a:lnSpc>
            </a:pP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英文名称</a:t>
            </a:r>
            <a:r>
              <a:rPr lang="az-Cyrl-AZ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Английское </a:t>
            </a:r>
            <a:r>
              <a:rPr lang="az-Cyrl-AZ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название:</a:t>
            </a:r>
          </a:p>
          <a:p>
            <a:pPr algn="just">
              <a:lnSpc>
                <a:spcPct val="160000"/>
              </a:lnSpc>
            </a:pP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基础信息</a:t>
            </a:r>
            <a:r>
              <a:rPr lang="az-Cyrl-AZ" altLang="zh-CN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Базовая </a:t>
            </a:r>
            <a:r>
              <a:rPr lang="az-Cyrl-AZ" altLang="zh-CN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информация</a:t>
            </a:r>
            <a:r>
              <a:rPr lang="az-Cyrl-AZ" altLang="zh-CN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: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  <a:p>
            <a:pPr algn="just">
              <a:lnSpc>
                <a:spcPct val="160000"/>
              </a:lnSpc>
            </a:pPr>
            <a:endParaRPr lang="en-US" altLang="zh-CN" sz="1400">
              <a:solidFill>
                <a:schemeClr val="bg1">
                  <a:lumMod val="50000"/>
                </a:schemeClr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328343" y="601207"/>
            <a:ext cx="63207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爆款</a:t>
            </a:r>
            <a:r>
              <a:rPr lang="en-US" sz="2000" b="1" dirty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商品</a:t>
            </a:r>
            <a:r>
              <a:rPr lang="zh-CN" altLang="en-US" sz="2000" b="1" dirty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的</a:t>
            </a:r>
            <a:r>
              <a:rPr lang="zh-CN" altLang="en-US" sz="20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精</a:t>
            </a:r>
            <a:r>
              <a:rPr lang="zh-CN" altLang="en-US" sz="20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选</a:t>
            </a:r>
            <a:r>
              <a:rPr lang="az-Cyrl-AZ" altLang="zh-CN" sz="20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Выбор взрывоопасных товаров</a:t>
            </a:r>
            <a:endParaRPr lang="zh-CN" altLang="en-US"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438556" y="2952721"/>
            <a:ext cx="7537656" cy="11264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保质期</a:t>
            </a:r>
            <a:r>
              <a:rPr lang="az-Cyrl-AZ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Срок хранения: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2"/>
            </a:endParaRPr>
          </a:p>
          <a:p>
            <a:pPr algn="just">
              <a:lnSpc>
                <a:spcPct val="160000"/>
              </a:lnSpc>
            </a:pP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现行零售价区间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（以人民币作单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位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）</a:t>
            </a:r>
            <a:r>
              <a:rPr lang="az-Cyrl-AZ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Действующие </a:t>
            </a:r>
            <a:r>
              <a:rPr lang="az-Cyrl-AZ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розничные цены в России (в юанях):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2"/>
            </a:endParaRPr>
          </a:p>
          <a:p>
            <a:pPr algn="just">
              <a:lnSpc>
                <a:spcPct val="160000"/>
              </a:lnSpc>
            </a:pP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国内仓情况</a:t>
            </a:r>
            <a:r>
              <a:rPr lang="az-Cyrl-AZ" sz="140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Внутренние склады: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2"/>
            </a:endParaRPr>
          </a:p>
        </p:txBody>
      </p:sp>
      <p:sp>
        <p:nvSpPr>
          <p:cNvPr id="8" name="Text 4"/>
          <p:cNvSpPr/>
          <p:nvPr/>
        </p:nvSpPr>
        <p:spPr>
          <a:xfrm>
            <a:off x="4438512" y="2369177"/>
            <a:ext cx="4250690" cy="5227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价格</a:t>
            </a:r>
            <a:r>
              <a:rPr lang="zh-CN" altLang="en-US" sz="20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Arial" panose="020B0604020202020204" pitchFamily="34" charset="0"/>
              </a:rPr>
              <a:t>体</a:t>
            </a:r>
            <a:r>
              <a:rPr lang="zh-CN" altLang="en-US" sz="20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Arial" panose="020B0604020202020204" pitchFamily="34" charset="0"/>
              </a:rPr>
              <a:t>系</a:t>
            </a:r>
            <a:r>
              <a:rPr lang="az-Cyrl-AZ" altLang="zh-CN" sz="20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Arial" panose="020B0604020202020204" pitchFamily="34" charset="0"/>
              </a:rPr>
              <a:t>ценовой системы</a:t>
            </a:r>
            <a:endParaRPr lang="en-US" sz="1600" dirty="0"/>
          </a:p>
        </p:txBody>
      </p:sp>
      <p:pic>
        <p:nvPicPr>
          <p:cNvPr id="9" name="图片 8" descr="post_object_image_42028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35" y="1184772"/>
            <a:ext cx="3457575" cy="480060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438512" y="4864227"/>
            <a:ext cx="7115175" cy="11239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X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XXXXXXXXXXXXXXXXXXXXXXXXXXXXXXXXXX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XXXXXXXXXXXXXXXXXXXXXXXXXXXXXXXXXXX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XXXXXXXXXXXXXXXXXXXXXXXXXXXXXXXXXXX</a:t>
            </a:r>
            <a:endParaRPr lang="en-US">
              <a:solidFill>
                <a:schemeClr val="bg1">
                  <a:lumMod val="50000"/>
                </a:schemeClr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2"/>
            </a:endParaRPr>
          </a:p>
        </p:txBody>
      </p:sp>
      <p:sp>
        <p:nvSpPr>
          <p:cNvPr id="11" name="Text 4"/>
          <p:cNvSpPr/>
          <p:nvPr/>
        </p:nvSpPr>
        <p:spPr>
          <a:xfrm>
            <a:off x="4438512" y="4178698"/>
            <a:ext cx="4250690" cy="5271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爆品的</a:t>
            </a:r>
            <a:r>
              <a:rPr lang="zh-CN" altLang="en-US" sz="20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原</a:t>
            </a:r>
            <a:r>
              <a:rPr lang="zh-CN" altLang="en-US" sz="20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因</a:t>
            </a:r>
            <a:r>
              <a:rPr lang="az-Cyrl-AZ" altLang="zh-CN" sz="20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2"/>
              </a:rPr>
              <a:t>Причины взрывчатки.</a:t>
            </a:r>
            <a:endParaRPr lang="en-US" sz="1600" dirty="0"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10:43-d1oe68tcmrb5eq9iqcgg.png"/>
          <p:cNvPicPr>
            <a:picLocks noChangeAspect="1"/>
          </p:cNvPicPr>
          <p:nvPr/>
        </p:nvPicPr>
        <p:blipFill>
          <a:blip r:embed="rId4"/>
          <a:srcRect t="514" b="-1870"/>
          <a:stretch>
            <a:fillRect/>
          </a:stretch>
        </p:blipFill>
        <p:spPr>
          <a:xfrm>
            <a:off x="474979" y="1472565"/>
            <a:ext cx="10206507" cy="48863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05684" y="3007786"/>
            <a:ext cx="857818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填写品牌创立年份，简述产品核心卖点（≤80字），突出差异化功能，</a:t>
            </a:r>
            <a:r>
              <a:rPr lang="en-US" sz="1600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吸引客户关注</a:t>
            </a:r>
            <a:r>
              <a:rPr lang="en-US" sz="1600" smtClean="0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。</a:t>
            </a:r>
          </a:p>
          <a:p>
            <a:pPr algn="just">
              <a:lnSpc>
                <a:spcPct val="140000"/>
              </a:lnSpc>
            </a:pPr>
            <a:r>
              <a:rPr lang="az-Cyrl-AZ" sz="1600"/>
              <a:t>Заполните год создания бренда, кратко опишите основные торговые точки продукта (≤ 80 слов), чтобы подчеркнуть дифференцирующие функции и привлечь внимание клиентов.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81275" y="1975006"/>
            <a:ext cx="5134004" cy="452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smtClean="0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品牌创立与卖点</a:t>
            </a:r>
            <a:r>
              <a:rPr lang="az-Cyrl-AZ" b="1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Торговая марка и продажа.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74980" y="568325"/>
            <a:ext cx="9178818" cy="59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6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品牌故事</a:t>
            </a:r>
            <a:r>
              <a:rPr lang="az-Cyrl-AZ" sz="26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Маркированная история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10:43-d1oe68tcmrb5eq9iqcgg.png"/>
          <p:cNvPicPr>
            <a:picLocks noChangeAspect="1"/>
          </p:cNvPicPr>
          <p:nvPr/>
        </p:nvPicPr>
        <p:blipFill>
          <a:blip r:embed="rId4"/>
          <a:srcRect t="514" b="-1870"/>
          <a:stretch>
            <a:fillRect/>
          </a:stretch>
        </p:blipFill>
        <p:spPr>
          <a:xfrm>
            <a:off x="474979" y="1472565"/>
            <a:ext cx="10206507" cy="48863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05684" y="3007786"/>
            <a:ext cx="8578181" cy="1764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可提供高清视频素材，视频格式MP4，时长建议15–30秒，丰富产品展示形式。</a:t>
            </a:r>
          </a:p>
          <a:p>
            <a:pPr algn="just">
              <a:lnSpc>
                <a:spcPct val="140000"/>
              </a:lnSpc>
            </a:pPr>
            <a:r>
              <a:rPr lang="az-Cyrl-AZ" altLang="zh-CN" sz="1600"/>
              <a:t>Доступны видеоматериалы высокой четкости, видеоформат </a:t>
            </a:r>
            <a:r>
              <a:rPr lang="en-US" altLang="zh-CN" sz="1600"/>
              <a:t>MP4, </a:t>
            </a:r>
            <a:r>
              <a:rPr lang="az-Cyrl-AZ" altLang="zh-CN" sz="1600"/>
              <a:t>продолжительность рекомендуется 15–30 секунд, чтобы обогатить формат презентации продукта.</a:t>
            </a:r>
            <a:endParaRPr lang="en-US" altLang="zh-CN" sz="1600" dirty="0"/>
          </a:p>
        </p:txBody>
      </p:sp>
      <p:sp>
        <p:nvSpPr>
          <p:cNvPr id="4" name="Text 1"/>
          <p:cNvSpPr/>
          <p:nvPr/>
        </p:nvSpPr>
        <p:spPr>
          <a:xfrm>
            <a:off x="-165494" y="1975006"/>
            <a:ext cx="5134004" cy="4173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视频素材</a:t>
            </a:r>
            <a:r>
              <a:rPr lang="az-Cyrl-AZ" altLang="zh-CN" b="1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Видеоматериалы</a:t>
            </a:r>
            <a:endParaRPr lang="en-US" altLang="zh-CN" sz="1600" dirty="0"/>
          </a:p>
        </p:txBody>
      </p:sp>
      <p:sp>
        <p:nvSpPr>
          <p:cNvPr id="6" name="Text 2"/>
          <p:cNvSpPr/>
          <p:nvPr/>
        </p:nvSpPr>
        <p:spPr>
          <a:xfrm>
            <a:off x="474980" y="568325"/>
            <a:ext cx="9178818" cy="59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6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品牌故事</a:t>
            </a:r>
            <a:r>
              <a:rPr lang="az-Cyrl-AZ" sz="26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Маркированная история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514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10:43-d1oe68tcmrb5eq9iqcgg.png"/>
          <p:cNvPicPr>
            <a:picLocks noChangeAspect="1"/>
          </p:cNvPicPr>
          <p:nvPr/>
        </p:nvPicPr>
        <p:blipFill>
          <a:blip r:embed="rId4"/>
          <a:srcRect t="514" b="-1870"/>
          <a:stretch>
            <a:fillRect/>
          </a:stretch>
        </p:blipFill>
        <p:spPr>
          <a:xfrm>
            <a:off x="474979" y="1472565"/>
            <a:ext cx="10206507" cy="48863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05684" y="3007786"/>
            <a:ext cx="8578181" cy="1764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打勾或附证书扫描件，包括Евросертификат、USDA Organic等认证，提升产品可信度。</a:t>
            </a:r>
          </a:p>
          <a:p>
            <a:pPr algn="just">
              <a:lnSpc>
                <a:spcPct val="140000"/>
              </a:lnSpc>
            </a:pPr>
            <a:r>
              <a:rPr lang="az-Cyrl-AZ" altLang="zh-CN" sz="1600"/>
              <a:t>Отметить или сохранять отсканированные копии сертификатов, включая сертификаты </a:t>
            </a:r>
            <a:r>
              <a:rPr lang="en-US" altLang="zh-CN" sz="1600"/>
              <a:t>Eurosertificat, USDA Organic </a:t>
            </a:r>
            <a:r>
              <a:rPr lang="az-Cyrl-AZ" altLang="zh-CN" sz="1600"/>
              <a:t>и т. Д., чтобы повысить доверие к продукции.</a:t>
            </a:r>
            <a:endParaRPr lang="en-US" altLang="zh-CN" sz="1600" dirty="0"/>
          </a:p>
        </p:txBody>
      </p:sp>
      <p:sp>
        <p:nvSpPr>
          <p:cNvPr id="4" name="Text 1"/>
          <p:cNvSpPr/>
          <p:nvPr/>
        </p:nvSpPr>
        <p:spPr>
          <a:xfrm>
            <a:off x="474980" y="1975006"/>
            <a:ext cx="5134004" cy="4173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认证文件</a:t>
            </a:r>
            <a:r>
              <a:rPr lang="az-Cyrl-AZ" altLang="zh-CN" b="1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Сертификационный документ</a:t>
            </a:r>
            <a:endParaRPr lang="en-US" altLang="zh-CN" sz="1600" dirty="0"/>
          </a:p>
        </p:txBody>
      </p:sp>
      <p:sp>
        <p:nvSpPr>
          <p:cNvPr id="6" name="Text 2"/>
          <p:cNvSpPr/>
          <p:nvPr/>
        </p:nvSpPr>
        <p:spPr>
          <a:xfrm>
            <a:off x="474980" y="568325"/>
            <a:ext cx="9178818" cy="59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6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品牌故事</a:t>
            </a:r>
            <a:r>
              <a:rPr lang="az-Cyrl-AZ" sz="26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Маркированная история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647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10:43-d1oe68tcmrb5eq9iqcgg.png"/>
          <p:cNvPicPr>
            <a:picLocks noChangeAspect="1"/>
          </p:cNvPicPr>
          <p:nvPr/>
        </p:nvPicPr>
        <p:blipFill>
          <a:blip r:embed="rId4"/>
          <a:srcRect t="514" b="-1870"/>
          <a:stretch>
            <a:fillRect/>
          </a:stretch>
        </p:blipFill>
        <p:spPr>
          <a:xfrm>
            <a:off x="474979" y="1472565"/>
            <a:ext cx="10206507" cy="48863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05684" y="3007786"/>
            <a:ext cx="8578181" cy="1089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可多选功能性声明，如无麸质、低糖、高蛋白等，满足不同客户需求。</a:t>
            </a:r>
            <a:r>
              <a:rPr lang="az-Cyrl-AZ" altLang="zh-CN" sz="1600">
                <a:solidFill>
                  <a:srgbClr val="333F4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Многофункциональные заявления, такие как отсутствие глютена, низкий уровень сахара, высокий уровень белка и т.д., отвечают различным потребностям клиентов.</a:t>
            </a:r>
            <a:endParaRPr lang="en-US" altLang="zh-CN" sz="1600" dirty="0"/>
          </a:p>
        </p:txBody>
      </p:sp>
      <p:sp>
        <p:nvSpPr>
          <p:cNvPr id="4" name="Text 1"/>
          <p:cNvSpPr/>
          <p:nvPr/>
        </p:nvSpPr>
        <p:spPr>
          <a:xfrm>
            <a:off x="635618" y="1959371"/>
            <a:ext cx="5134004" cy="457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smtClean="0">
                <a:solidFill>
                  <a:srgbClr val="333F4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功能性声明</a:t>
            </a:r>
            <a:r>
              <a:rPr lang="az-Cyrl-AZ" altLang="zh-CN" smtClean="0"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Функциональное </a:t>
            </a:r>
            <a:r>
              <a:rPr lang="az-Cyrl-AZ" altLang="zh-CN"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заявление</a:t>
            </a:r>
            <a:endParaRPr lang="en-US" altLang="zh-CN" dirty="0">
              <a:latin typeface="MiSans" panose="02010600030101010101" charset="-122"/>
              <a:ea typeface="MiSans" panose="02010600030101010101" charset="-122"/>
              <a:cs typeface="MiSans" panose="02010600030101010101" charset="-122"/>
            </a:endParaRPr>
          </a:p>
        </p:txBody>
      </p:sp>
      <p:sp>
        <p:nvSpPr>
          <p:cNvPr id="6" name="Text 2"/>
          <p:cNvSpPr/>
          <p:nvPr/>
        </p:nvSpPr>
        <p:spPr>
          <a:xfrm>
            <a:off x="474980" y="568325"/>
            <a:ext cx="9178818" cy="59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6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品牌故事</a:t>
            </a:r>
            <a:r>
              <a:rPr lang="az-Cyrl-AZ" sz="26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Маркированная история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434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09:54-d1oe5slcmrb5eq9iq9u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0" y="1440180"/>
            <a:ext cx="4206240" cy="48234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04924" y="506730"/>
            <a:ext cx="9263273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品牌销量与市场份额</a:t>
            </a:r>
            <a:r>
              <a:rPr lang="az-Cyrl-AZ" sz="2600" b="1">
                <a:solidFill>
                  <a:srgbClr val="00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Продажи брендов и доля рынка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85800" y="2662181"/>
            <a:ext cx="3721735" cy="216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2024年</a:t>
            </a:r>
            <a:r>
              <a:rPr lang="zh-CN" altLang="en-US" sz="1200" dirty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全球总销售额</a:t>
            </a:r>
            <a:r>
              <a:rPr lang="en-US" altLang="zh-CN" sz="1200" dirty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:XXX </a:t>
            </a:r>
            <a:r>
              <a:rPr lang="zh-CN" altLang="en-US" sz="1200" dirty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亿</a:t>
            </a:r>
            <a:r>
              <a:rPr lang="zh-CN" altLang="en-US" sz="120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美</a:t>
            </a:r>
            <a:r>
              <a:rPr lang="zh-CN" altLang="en-US" sz="1200" smtClean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元</a:t>
            </a:r>
            <a:endParaRPr lang="en-US" altLang="zh-CN" sz="1200" smtClean="0">
              <a:solidFill>
                <a:srgbClr val="FFFFFF"/>
              </a:solidFill>
              <a:latin typeface="MiSans" panose="02010600030101010101" charset="-122"/>
              <a:ea typeface="MiSans" panose="02010600030101010101" charset="-122"/>
              <a:cs typeface="MiSans" panose="02010600030101010101" charset="-122"/>
            </a:endParaRPr>
          </a:p>
          <a:p>
            <a:pPr algn="just">
              <a:lnSpc>
                <a:spcPct val="160000"/>
              </a:lnSpc>
            </a:pPr>
            <a:r>
              <a:rPr lang="az-Cyrl-AZ" altLang="zh-CN" sz="1200"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Общий объем мировых продаж в 2024 году: </a:t>
            </a:r>
            <a:r>
              <a:rPr lang="en-US" altLang="zh-CN" sz="1200"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XXX </a:t>
            </a:r>
            <a:r>
              <a:rPr lang="az-Cyrl-AZ" altLang="zh-CN" sz="1200"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млрд. долларов США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altLang="zh-CN" sz="1200" dirty="0">
              <a:solidFill>
                <a:srgbClr val="FFFFFF"/>
              </a:solidFill>
              <a:latin typeface="MiSans" panose="02010600030101010101" charset="-122"/>
              <a:ea typeface="MiSans" panose="02010600030101010101" charset="-122"/>
              <a:cs typeface="MiSans" panose="02010600030101010101" charset="-122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2025</a:t>
            </a:r>
            <a:r>
              <a:rPr lang="en-US" sz="1200" smtClean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年预期增速</a:t>
            </a:r>
            <a:r>
              <a:rPr lang="zh-CN" altLang="en-US" sz="1200" smtClean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（</a:t>
            </a:r>
            <a:r>
              <a:rPr lang="en-US" sz="1200" smtClean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展示品牌市场表现和发展潜力</a:t>
            </a:r>
            <a:r>
              <a:rPr lang="zh-CN" altLang="en-US" sz="1200" smtClean="0">
                <a:solidFill>
                  <a:srgbClr val="FFFFFF"/>
                </a:solidFill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）</a:t>
            </a:r>
            <a:endParaRPr lang="en-US" sz="1200">
              <a:solidFill>
                <a:srgbClr val="FFFFFF"/>
              </a:solidFill>
              <a:latin typeface="MiSans" panose="02010600030101010101" charset="-122"/>
              <a:ea typeface="MiSans" panose="02010600030101010101" charset="-122"/>
              <a:cs typeface="MiSans" panose="02010600030101010101" charset="-122"/>
            </a:endParaRPr>
          </a:p>
          <a:p>
            <a:pPr algn="just">
              <a:lnSpc>
                <a:spcPct val="160000"/>
              </a:lnSpc>
            </a:pPr>
            <a:r>
              <a:rPr lang="az-Cyrl-AZ" altLang="zh-CN" sz="1200"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Общий объем мировых продаж в 2024 году: </a:t>
            </a:r>
            <a:r>
              <a:rPr lang="en-US" altLang="zh-CN" sz="1200"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XXX </a:t>
            </a:r>
            <a:r>
              <a:rPr lang="az-Cyrl-AZ" altLang="zh-CN" sz="1200">
                <a:latin typeface="MiSans" panose="02010600030101010101" charset="-122"/>
                <a:ea typeface="MiSans" panose="02010600030101010101" charset="-122"/>
                <a:cs typeface="MiSans" panose="02010600030101010101" charset="-122"/>
              </a:rPr>
              <a:t>млрд. долларов США</a:t>
            </a:r>
            <a:endParaRPr lang="en-US" sz="1200" dirty="0">
              <a:latin typeface="MiSans" panose="02010600030101010101" charset="-122"/>
              <a:ea typeface="MiSans" panose="02010600030101010101" charset="-122"/>
              <a:cs typeface="MiSans" panose="02010600030101010101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5800" y="1871980"/>
            <a:ext cx="4574428" cy="6286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>
              <a:lnSpc>
                <a:spcPct val="160000"/>
              </a:lnSpc>
            </a:pPr>
            <a:r>
              <a:rPr lang="en-US" sz="2000" b="1" smtClean="0">
                <a:solidFill>
                  <a:srgbClr val="FFFFF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销量与预期</a:t>
            </a:r>
            <a:r>
              <a:rPr lang="az-Cyrl-AZ" sz="2000" b="1">
                <a:solidFill>
                  <a:srgbClr val="FFFFFF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Продажи и ожидания</a:t>
            </a:r>
            <a:endParaRPr lang="en-US" sz="1600" dirty="0"/>
          </a:p>
        </p:txBody>
      </p:sp>
      <p:pic>
        <p:nvPicPr>
          <p:cNvPr id="8" name="Image 3" descr="https://test-kimi-img.moonshot.cn/pub/slides/slides_tmpl/image/25-07-11-18:09:50-d1oe5rlcmrb5eq9iq9k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713105"/>
            <a:ext cx="574040" cy="447040"/>
          </a:xfrm>
          <a:prstGeom prst="rect">
            <a:avLst/>
          </a:prstGeom>
        </p:spPr>
      </p:pic>
      <p:pic>
        <p:nvPicPr>
          <p:cNvPr id="9" name="图片 8" descr="post_object_image_14467490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630" y="1479262"/>
            <a:ext cx="6908217" cy="4784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318</Words>
  <Application>Microsoft Office PowerPoint</Application>
  <PresentationFormat>宽屏</PresentationFormat>
  <Paragraphs>45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Calibri</vt:lpstr>
      <vt:lpstr>MiSans</vt:lpstr>
      <vt:lpstr>等线</vt:lpstr>
      <vt:lpstr>Arial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5</cp:revision>
  <dcterms:created xsi:type="dcterms:W3CDTF">2025-07-29T03:44:20Z</dcterms:created>
  <dcterms:modified xsi:type="dcterms:W3CDTF">2025-07-29T07:59:10Z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2393B42A267A52FA5F338868BA4853AE_42</vt:lpwstr>
  </property>
  <property fmtid="{D5CDD505-2E9C-101B-9397-08002B2CF9AE}" pid="3" name="KSOProductBuildVer">
    <vt:lpwstr>2052-12.9.0.22027</vt:lpwstr>
  </property>
</Properties>
</file>